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4"/>
  </p:notesMasterIdLst>
  <p:sldIdLst>
    <p:sldId id="256" r:id="rId2"/>
    <p:sldId id="333" r:id="rId3"/>
    <p:sldId id="466" r:id="rId4"/>
    <p:sldId id="457" r:id="rId5"/>
    <p:sldId id="459" r:id="rId6"/>
    <p:sldId id="460" r:id="rId7"/>
    <p:sldId id="461" r:id="rId8"/>
    <p:sldId id="462" r:id="rId9"/>
    <p:sldId id="463" r:id="rId10"/>
    <p:sldId id="464" r:id="rId11"/>
    <p:sldId id="465" r:id="rId12"/>
    <p:sldId id="467" r:id="rId13"/>
    <p:sldId id="382" r:id="rId14"/>
    <p:sldId id="383" r:id="rId15"/>
    <p:sldId id="469" r:id="rId16"/>
    <p:sldId id="470" r:id="rId17"/>
    <p:sldId id="485" r:id="rId18"/>
    <p:sldId id="471" r:id="rId19"/>
    <p:sldId id="472" r:id="rId20"/>
    <p:sldId id="473" r:id="rId21"/>
    <p:sldId id="307" r:id="rId22"/>
    <p:sldId id="474" r:id="rId23"/>
    <p:sldId id="475" r:id="rId24"/>
    <p:sldId id="477" r:id="rId25"/>
    <p:sldId id="478" r:id="rId26"/>
    <p:sldId id="479" r:id="rId27"/>
    <p:sldId id="480" r:id="rId28"/>
    <p:sldId id="481" r:id="rId29"/>
    <p:sldId id="482" r:id="rId30"/>
    <p:sldId id="484" r:id="rId31"/>
    <p:sldId id="483" r:id="rId32"/>
    <p:sldId id="33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8FD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83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70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20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07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31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59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45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63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36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94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18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73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22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26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97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702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46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72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455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148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9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341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79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02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45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56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13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60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kYJvU81DKgk" TargetMode="Externa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gif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rtial_derivative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en.wikipedia.org/wiki/Ordinary_differential_equation" TargetMode="External"/><Relationship Id="rId4" Type="http://schemas.openxmlformats.org/officeDocument/2006/relationships/hyperlink" Target="https://en.wikipedia.org/wiki/Multivariable_calculu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07" y="155558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6: From DNNs to PINNs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EAB51D-75B4-4BB3-B37B-27082A9E9E93}"/>
              </a:ext>
            </a:extLst>
          </p:cNvPr>
          <p:cNvSpPr txBox="1"/>
          <p:nvPr/>
        </p:nvSpPr>
        <p:spPr>
          <a:xfrm>
            <a:off x="629265" y="6242447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3/22/2024</a:t>
            </a:r>
            <a:endParaRPr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361427-37D8-46C8-9C84-F47E163DF02A}"/>
              </a:ext>
            </a:extLst>
          </p:cNvPr>
          <p:cNvSpPr/>
          <p:nvPr/>
        </p:nvSpPr>
        <p:spPr>
          <a:xfrm>
            <a:off x="2497488" y="5505577"/>
            <a:ext cx="414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https://github.com/XuhuiM/SciML-Course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Navier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-Stokes equations: Rayleigh-Taylor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instability</a:t>
            </a: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0457082-FCB9-43A8-B502-A4E5B8D387FF}"/>
              </a:ext>
            </a:extLst>
          </p:cNvPr>
          <p:cNvSpPr/>
          <p:nvPr/>
        </p:nvSpPr>
        <p:spPr>
          <a:xfrm>
            <a:off x="737419" y="6379977"/>
            <a:ext cx="8209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Psychedelic Engineering (HD video of a simulation of the Rayleigh-Taylor instability)</a:t>
            </a:r>
          </a:p>
        </p:txBody>
      </p:sp>
      <p:pic>
        <p:nvPicPr>
          <p:cNvPr id="4" name="Psychedelic Engineering (HD video of a simulation of the Rayleigh-Taylor instability)">
            <a:hlinkClick r:id="" action="ppaction://media"/>
            <a:extLst>
              <a:ext uri="{FF2B5EF4-FFF2-40B4-BE49-F238E27FC236}">
                <a16:creationId xmlns:a16="http://schemas.microsoft.com/office/drawing/2014/main" id="{0E23C506-64E3-4E33-998A-52971FC61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6785" y="1091379"/>
            <a:ext cx="8590430" cy="483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2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Navier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-Stokes equations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92E89C-CA51-420F-8822-51427D9A8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2" y="1908734"/>
            <a:ext cx="8056551" cy="30405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873D9D0-1381-440C-A36C-80D9B556DA20}"/>
              </a:ext>
            </a:extLst>
          </p:cNvPr>
          <p:cNvSpPr/>
          <p:nvPr/>
        </p:nvSpPr>
        <p:spPr>
          <a:xfrm>
            <a:off x="221226" y="6457786"/>
            <a:ext cx="8701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https://www.bsc.es/discover-bsc/organisation/research-departments/large-scale-computational-fluid-dynamics</a:t>
            </a:r>
          </a:p>
        </p:txBody>
      </p:sp>
    </p:spTree>
    <p:extLst>
      <p:ext uri="{BB962C8B-B14F-4D97-AF65-F5344CB8AC3E}">
        <p14:creationId xmlns:p14="http://schemas.microsoft.com/office/powerpoint/2010/main" val="406938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and Inverse ODE/PDE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FC4FD27-0AA2-451F-863D-581027AB5FFB}"/>
                  </a:ext>
                </a:extLst>
              </p:cNvPr>
              <p:cNvSpPr txBox="1"/>
              <p:nvPr/>
            </p:nvSpPr>
            <p:spPr>
              <a:xfrm>
                <a:off x="737420" y="2251587"/>
                <a:ext cx="766916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FC4FD27-0AA2-451F-863D-581027AB5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20" y="2251587"/>
                <a:ext cx="7669161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E92C546-E4FE-4523-B224-313EA0C1D2A5}"/>
              </a:ext>
            </a:extLst>
          </p:cNvPr>
          <p:cNvSpPr txBox="1"/>
          <p:nvPr/>
        </p:nvSpPr>
        <p:spPr>
          <a:xfrm>
            <a:off x="570271" y="3865817"/>
            <a:ext cx="800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problems: Solve equations given boundary/initial conditions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4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PDE problems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F09991-8DAF-46FE-9FC4-7FEED35AE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5" y="1006246"/>
            <a:ext cx="7580670" cy="53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7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PDE problems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56A259-CF38-4DE7-BD3A-AD018568FF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" r="12611" b="7873"/>
          <a:stretch/>
        </p:blipFill>
        <p:spPr>
          <a:xfrm>
            <a:off x="1833162" y="3200884"/>
            <a:ext cx="2686760" cy="20349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5D690F-6C44-4305-9E6D-2C945A15F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6" t="4816" r="8165" b="16927"/>
          <a:stretch/>
        </p:blipFill>
        <p:spPr>
          <a:xfrm>
            <a:off x="1961285" y="1467216"/>
            <a:ext cx="2703039" cy="1722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D0515A-2253-4F79-AE67-1DF0C09B0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8232" r="51193" b="21767"/>
          <a:stretch/>
        </p:blipFill>
        <p:spPr>
          <a:xfrm>
            <a:off x="4572000" y="1422457"/>
            <a:ext cx="2703040" cy="18379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F34B0E-085F-4C77-9FF5-CC275AD79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1" t="18232" r="8333" b="21767"/>
          <a:stretch/>
        </p:blipFill>
        <p:spPr>
          <a:xfrm>
            <a:off x="4641287" y="3257969"/>
            <a:ext cx="2586082" cy="186225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D38EC8C-E175-402B-AD16-8670F817C916}"/>
              </a:ext>
            </a:extLst>
          </p:cNvPr>
          <p:cNvSpPr/>
          <p:nvPr/>
        </p:nvSpPr>
        <p:spPr>
          <a:xfrm>
            <a:off x="1496087" y="5544253"/>
            <a:ext cx="6782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Does Mask matter: </a:t>
            </a:r>
            <a:r>
              <a:rPr lang="en-US" altLang="zh-CN" dirty="0">
                <a:hlinkClick r:id="rId6"/>
              </a:rPr>
              <a:t>https://www.youtube.com/watch?v=kYJvU81DKgk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0520A1-D464-4921-A19F-C3D33ADBB640}"/>
              </a:ext>
            </a:extLst>
          </p:cNvPr>
          <p:cNvSpPr txBox="1"/>
          <p:nvPr/>
        </p:nvSpPr>
        <p:spPr>
          <a:xfrm>
            <a:off x="2583988" y="6222026"/>
            <a:ext cx="4412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Cai et al., Gallery of Fluid Motion - APS DFD meeting, 2020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3772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Inverse PDE problems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5D690F-6C44-4305-9E6D-2C945A15F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6" t="4816" r="8165" b="16927"/>
          <a:stretch/>
        </p:blipFill>
        <p:spPr>
          <a:xfrm>
            <a:off x="1879769" y="1231545"/>
            <a:ext cx="2703039" cy="1722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D0515A-2253-4F79-AE67-1DF0C09B0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8232" r="51193" b="21767"/>
          <a:stretch/>
        </p:blipFill>
        <p:spPr>
          <a:xfrm>
            <a:off x="4700795" y="1179923"/>
            <a:ext cx="2703040" cy="1837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/>
              <p:nvPr/>
            </p:nvSpPr>
            <p:spPr>
              <a:xfrm>
                <a:off x="1101213" y="3429000"/>
                <a:ext cx="6862916" cy="680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803F3F0-DD33-4105-B7A3-43A3460C5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213" y="3429000"/>
                <a:ext cx="6862916" cy="680123"/>
              </a:xfrm>
              <a:prstGeom prst="rect">
                <a:avLst/>
              </a:prstGeom>
              <a:blipFill>
                <a:blip r:embed="rId5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583655C1-E97A-444F-860B-A3492DD11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48" y="4841985"/>
            <a:ext cx="5249066" cy="13269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3973297-0AEC-438D-B2C3-690E15518C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80" y="4050530"/>
            <a:ext cx="1629002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01446" y="1843950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on ODEs/PDEs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DNN to physics-informed neural networks (PINNs)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6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Scientific Machine Learning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0FA533-3871-4987-84AE-DFBF49665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3" y="2322563"/>
            <a:ext cx="7625734" cy="22128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EF5E0E0-D727-4957-A530-3277608EB6FE}"/>
              </a:ext>
            </a:extLst>
          </p:cNvPr>
          <p:cNvSpPr/>
          <p:nvPr/>
        </p:nvSpPr>
        <p:spPr>
          <a:xfrm>
            <a:off x="7465335" y="6581001"/>
            <a:ext cx="1678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Karniadakis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2021</a:t>
            </a:r>
          </a:p>
        </p:txBody>
      </p:sp>
    </p:spTree>
    <p:extLst>
      <p:ext uri="{BB962C8B-B14F-4D97-AF65-F5344CB8AC3E}">
        <p14:creationId xmlns:p14="http://schemas.microsoft.com/office/powerpoint/2010/main" val="67917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Conventional numerical solvers for ODEs/PDEs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9903C08-98A9-4514-AEA7-A37B0763943A}"/>
              </a:ext>
            </a:extLst>
          </p:cNvPr>
          <p:cNvSpPr txBox="1">
            <a:spLocks/>
          </p:cNvSpPr>
          <p:nvPr/>
        </p:nvSpPr>
        <p:spPr>
          <a:xfrm>
            <a:off x="542003" y="1520825"/>
            <a:ext cx="805999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 method (FDM)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element method (FEM)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volume method (FVM)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method (SM)</a:t>
            </a: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h-p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2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Limitations of conventional numerical methods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E88840-DC44-481F-96EE-F9CBBA4B19B4}"/>
              </a:ext>
            </a:extLst>
          </p:cNvPr>
          <p:cNvSpPr txBox="1"/>
          <p:nvPr/>
        </p:nvSpPr>
        <p:spPr>
          <a:xfrm>
            <a:off x="168211" y="1725982"/>
            <a:ext cx="78254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Mesh generation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High-dimensional problems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Curse of dimensionality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Solving inverse problems is often prohibitively expensive</a:t>
            </a:r>
            <a:b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Cannot seamlessly incorporate noisy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6686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01446" y="1843950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on ODEs/PDEs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DNN to physics-informed neural networks (PINNs)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Deep Learning for solving ODEs/PDEs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D0D150-7EA4-40E3-A0D2-7C472914F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01"/>
          <a:stretch/>
        </p:blipFill>
        <p:spPr>
          <a:xfrm>
            <a:off x="910677" y="1042219"/>
            <a:ext cx="7322646" cy="531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From DNNs to PINNs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0" y="1112909"/>
            <a:ext cx="3794306" cy="286886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426721" y="1190533"/>
            <a:ext cx="3474611" cy="3171315"/>
            <a:chOff x="5465971" y="1054037"/>
            <a:chExt cx="3474611" cy="3171315"/>
          </a:xfrm>
        </p:grpSpPr>
        <p:grpSp>
          <p:nvGrpSpPr>
            <p:cNvPr id="5" name="组合 4"/>
            <p:cNvGrpSpPr/>
            <p:nvPr/>
          </p:nvGrpSpPr>
          <p:grpSpPr>
            <a:xfrm>
              <a:off x="5465971" y="1054037"/>
              <a:ext cx="3474611" cy="2004879"/>
              <a:chOff x="5151229" y="1346753"/>
              <a:chExt cx="3474611" cy="20048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b="0" dirty="0"/>
                  </a:p>
                  <a:p>
                    <a:endParaRPr lang="en-US" b="0" dirty="0"/>
                  </a:p>
                  <a:p>
                    <a:pPr algn="ctr"/>
                    <a:r>
                      <a:rPr lang="en-US" dirty="0"/>
                      <a:t>…</a:t>
                    </a:r>
                  </a:p>
                  <a:p>
                    <a:pPr algn="ctr"/>
                    <a:endParaRPr lang="en-US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文本框 3"/>
            <p:cNvSpPr txBox="1"/>
            <p:nvPr/>
          </p:nvSpPr>
          <p:spPr>
            <a:xfrm>
              <a:off x="5618371" y="1054037"/>
              <a:ext cx="477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18371" y="3279077"/>
              <a:ext cx="284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  PDE part: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Chain rule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/>
          <p:cNvSpPr txBox="1"/>
          <p:nvPr/>
        </p:nvSpPr>
        <p:spPr>
          <a:xfrm>
            <a:off x="580738" y="4661765"/>
            <a:ext cx="8056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0738" y="506607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80738" y="5527118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7250533" y="6396335"/>
            <a:ext cx="1893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JCP, 2019</a:t>
            </a:r>
          </a:p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Meng, et al, CMAME, 2020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E1F7E1-211A-4E2D-87EC-F8C396EAF36B}"/>
              </a:ext>
            </a:extLst>
          </p:cNvPr>
          <p:cNvSpPr txBox="1"/>
          <p:nvPr/>
        </p:nvSpPr>
        <p:spPr>
          <a:xfrm>
            <a:off x="646881" y="4167881"/>
            <a:ext cx="412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networks (PINNs)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3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Poisson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66F2DB1-51DC-46CE-A9FF-D42A336557AC}"/>
                  </a:ext>
                </a:extLst>
              </p:cNvPr>
              <p:cNvSpPr txBox="1"/>
              <p:nvPr/>
            </p:nvSpPr>
            <p:spPr>
              <a:xfrm>
                <a:off x="3105799" y="2538855"/>
                <a:ext cx="3996094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−1,1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solidFill>
                                    <a:srgbClr val="2718F0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solidFill>
                                    <a:srgbClr val="2718F0"/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66F2DB1-51DC-46CE-A9FF-D42A33655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799" y="2538855"/>
                <a:ext cx="3996094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265D9DBA-1E25-4702-975C-0AEDF6E2C4AA}"/>
              </a:ext>
            </a:extLst>
          </p:cNvPr>
          <p:cNvSpPr txBox="1"/>
          <p:nvPr/>
        </p:nvSpPr>
        <p:spPr>
          <a:xfrm>
            <a:off x="159505" y="1150567"/>
            <a:ext cx="8620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1D Poisson equation with homogeneous boundary conditions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C0EE7EF-6A99-4673-8751-79995FC512B5}"/>
                  </a:ext>
                </a:extLst>
              </p:cNvPr>
              <p:cNvSpPr txBox="1"/>
              <p:nvPr/>
            </p:nvSpPr>
            <p:spPr>
              <a:xfrm>
                <a:off x="3236866" y="5155216"/>
                <a:ext cx="30707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C0EE7EF-6A99-4673-8751-79995FC51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866" y="5155216"/>
                <a:ext cx="307078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05CE84B-2136-477E-9FDE-CB211D0120C1}"/>
                  </a:ext>
                </a:extLst>
              </p:cNvPr>
              <p:cNvSpPr txBox="1"/>
              <p:nvPr/>
            </p:nvSpPr>
            <p:spPr>
              <a:xfrm>
                <a:off x="159505" y="3997333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400" b="0" i="1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800" dirty="0"/>
                  <a:t> then 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05CE84B-2136-477E-9FDE-CB211D012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05" y="3997333"/>
                <a:ext cx="8851768" cy="523220"/>
              </a:xfrm>
              <a:prstGeom prst="rect">
                <a:avLst/>
              </a:prstGeom>
              <a:blipFill>
                <a:blip r:embed="rId5"/>
                <a:stretch>
                  <a:fillRect l="-1240" t="-11628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90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Poisson equation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BE2AA8-F4B6-42D6-8DA0-79635D9840E3}"/>
              </a:ext>
            </a:extLst>
          </p:cNvPr>
          <p:cNvSpPr txBox="1"/>
          <p:nvPr/>
        </p:nvSpPr>
        <p:spPr>
          <a:xfrm>
            <a:off x="292232" y="914023"/>
            <a:ext cx="8851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Loss function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F2194EF-D338-4884-8D2C-E4D0DF99CF63}"/>
                  </a:ext>
                </a:extLst>
              </p:cNvPr>
              <p:cNvSpPr txBox="1"/>
              <p:nvPr/>
            </p:nvSpPr>
            <p:spPr>
              <a:xfrm>
                <a:off x="292232" y="2794824"/>
                <a:ext cx="8851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F2194EF-D338-4884-8D2C-E4D0DF99C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32" y="2794824"/>
                <a:ext cx="8851768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FD739BC-3DDF-414D-90C9-2EF018C16A71}"/>
                  </a:ext>
                </a:extLst>
              </p:cNvPr>
              <p:cNvSpPr txBox="1"/>
              <p:nvPr/>
            </p:nvSpPr>
            <p:spPr>
              <a:xfrm>
                <a:off x="300745" y="1557161"/>
                <a:ext cx="8843255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FD739BC-3DDF-414D-90C9-2EF018C16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45" y="1557161"/>
                <a:ext cx="8843255" cy="1038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图表&#10;&#10;描述已自动生成">
            <a:extLst>
              <a:ext uri="{FF2B5EF4-FFF2-40B4-BE49-F238E27FC236}">
                <a16:creationId xmlns:a16="http://schemas.microsoft.com/office/drawing/2014/main" id="{7043C4C8-4300-459F-AD01-4099E80D8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19" y="3664367"/>
            <a:ext cx="3742813" cy="2807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89860BB-9328-4154-BC83-E5E1A8635766}"/>
                  </a:ext>
                </a:extLst>
              </p:cNvPr>
              <p:cNvSpPr txBox="1"/>
              <p:nvPr/>
            </p:nvSpPr>
            <p:spPr>
              <a:xfrm>
                <a:off x="5348704" y="4835006"/>
                <a:ext cx="2475293" cy="465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2718F0"/>
                    </a:solidFill>
                  </a:rPr>
                  <a:t>Test error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89860BB-9328-4154-BC83-E5E1A8635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04" y="4835006"/>
                <a:ext cx="2475293" cy="465833"/>
              </a:xfrm>
              <a:prstGeom prst="rect">
                <a:avLst/>
              </a:prstGeom>
              <a:blipFill>
                <a:blip r:embed="rId6"/>
                <a:stretch>
                  <a:fillRect l="-3695" t="-10390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76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Poisson equation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9DAF34-4365-4345-9ABC-4EAE1AAD73DA}"/>
              </a:ext>
            </a:extLst>
          </p:cNvPr>
          <p:cNvSpPr txBox="1"/>
          <p:nvPr/>
        </p:nvSpPr>
        <p:spPr>
          <a:xfrm>
            <a:off x="292232" y="2806457"/>
            <a:ext cx="4517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Loss function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826191C-C808-43A1-A9ED-47888079F58D}"/>
                  </a:ext>
                </a:extLst>
              </p:cNvPr>
              <p:cNvSpPr txBox="1"/>
              <p:nvPr/>
            </p:nvSpPr>
            <p:spPr>
              <a:xfrm>
                <a:off x="3197894" y="2504804"/>
                <a:ext cx="4832349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2400" i="1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826191C-C808-43A1-A9ED-47888079F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894" y="2504804"/>
                <a:ext cx="4832349" cy="1038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39E2A74-1260-4D0D-AC0E-C04D5073F62C}"/>
                  </a:ext>
                </a:extLst>
              </p:cNvPr>
              <p:cNvSpPr txBox="1"/>
              <p:nvPr/>
            </p:nvSpPr>
            <p:spPr>
              <a:xfrm>
                <a:off x="292232" y="1018845"/>
                <a:ext cx="682687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800" i="1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𝑁𝑁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800" b="0" i="1" dirty="0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800" b="0" i="1" dirty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b="0" i="1" dirty="0" smtClean="0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dirty="0" smtClean="0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800" b="0" i="1" dirty="0" smtClean="0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800" b="0" i="1" dirty="0" smtClean="0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2800" b="0" i="1" dirty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800" dirty="0"/>
                  <a:t>, then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39E2A74-1260-4D0D-AC0E-C04D5073F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32" y="1018845"/>
                <a:ext cx="6826872" cy="1384995"/>
              </a:xfrm>
              <a:prstGeom prst="rect">
                <a:avLst/>
              </a:prstGeom>
              <a:blipFill>
                <a:blip r:embed="rId4"/>
                <a:stretch>
                  <a:fillRect l="-1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 descr="图表&#10;&#10;描述已自动生成">
            <a:extLst>
              <a:ext uri="{FF2B5EF4-FFF2-40B4-BE49-F238E27FC236}">
                <a16:creationId xmlns:a16="http://schemas.microsoft.com/office/drawing/2014/main" id="{2A8C114C-C4AB-4C3C-B3F0-D1C8B88FB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31" y="3945910"/>
            <a:ext cx="3373707" cy="253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3C522F3-4A76-44F4-972D-C189AA699604}"/>
                  </a:ext>
                </a:extLst>
              </p:cNvPr>
              <p:cNvSpPr txBox="1"/>
              <p:nvPr/>
            </p:nvSpPr>
            <p:spPr>
              <a:xfrm>
                <a:off x="5087780" y="5059042"/>
                <a:ext cx="2475293" cy="465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2718F0"/>
                    </a:solidFill>
                  </a:rPr>
                  <a:t>Test error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3C522F3-4A76-44F4-972D-C189AA69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80" y="5059042"/>
                <a:ext cx="2475293" cy="465833"/>
              </a:xfrm>
              <a:prstGeom prst="rect">
                <a:avLst/>
              </a:prstGeom>
              <a:blipFill>
                <a:blip r:embed="rId6"/>
                <a:stretch>
                  <a:fillRect l="-3941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2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Poisson equation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BCE710-2711-4795-8AF3-881E26E73003}"/>
              </a:ext>
            </a:extLst>
          </p:cNvPr>
          <p:cNvSpPr txBox="1"/>
          <p:nvPr/>
        </p:nvSpPr>
        <p:spPr>
          <a:xfrm>
            <a:off x="277492" y="3495733"/>
            <a:ext cx="4517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Loss function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4EFCA81-177B-43EB-ACAE-199F7484D011}"/>
                  </a:ext>
                </a:extLst>
              </p:cNvPr>
              <p:cNvSpPr txBox="1"/>
              <p:nvPr/>
            </p:nvSpPr>
            <p:spPr>
              <a:xfrm>
                <a:off x="2945778" y="3230440"/>
                <a:ext cx="4832349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2400" i="1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4EFCA81-177B-43EB-ACAE-199F7484D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78" y="3230440"/>
                <a:ext cx="4832349" cy="1038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B5B5BB1-F5D6-4D61-A4CD-F5DB06827706}"/>
                  </a:ext>
                </a:extLst>
              </p:cNvPr>
              <p:cNvSpPr txBox="1"/>
              <p:nvPr/>
            </p:nvSpPr>
            <p:spPr>
              <a:xfrm>
                <a:off x="277492" y="940513"/>
                <a:ext cx="9258988" cy="1965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800" i="1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2718F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2718F0"/>
                                </a:solidFill>
                                <a:latin typeface="Cambria Math" panose="02040503050406030204" pitchFamily="18" charset="0"/>
                              </a:rPr>
                              <m:t>𝑁𝑁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dirty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dirty="0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zh-CN" sz="28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𝑘𝑥</m:t>
                    </m:r>
                    <m:r>
                      <a:rPr lang="en-US" altLang="zh-CN" sz="28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, where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US" altLang="zh-CN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Then we have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B5B5BB1-F5D6-4D61-A4CD-F5DB06827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92" y="940513"/>
                <a:ext cx="9258988" cy="1965666"/>
              </a:xfrm>
              <a:prstGeom prst="rect">
                <a:avLst/>
              </a:prstGeom>
              <a:blipFill>
                <a:blip r:embed="rId4"/>
                <a:stretch>
                  <a:fillRect l="-1186" b="-7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8E1B63-4940-400D-BB88-C2A027B59E27}"/>
                  </a:ext>
                </a:extLst>
              </p:cNvPr>
              <p:cNvSpPr txBox="1"/>
              <p:nvPr/>
            </p:nvSpPr>
            <p:spPr>
              <a:xfrm>
                <a:off x="2355525" y="2287708"/>
                <a:ext cx="522009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(−1))/2,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2718F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(−1))/2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8E1B63-4940-400D-BB88-C2A027B59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25" y="2287708"/>
                <a:ext cx="5220092" cy="830997"/>
              </a:xfrm>
              <a:prstGeom prst="rect">
                <a:avLst/>
              </a:prstGeom>
              <a:blipFill>
                <a:blip r:embed="rId5"/>
                <a:stretch>
                  <a:fillRect b="-8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 descr="图表&#10;&#10;描述已自动生成">
            <a:extLst>
              <a:ext uri="{FF2B5EF4-FFF2-40B4-BE49-F238E27FC236}">
                <a16:creationId xmlns:a16="http://schemas.microsoft.com/office/drawing/2014/main" id="{554FCFC6-E016-41C1-8466-0BA01834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913" y="4380664"/>
            <a:ext cx="3134885" cy="2351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E0A6E8B-7A8D-44E9-BEBE-1CB3EF674F63}"/>
                  </a:ext>
                </a:extLst>
              </p:cNvPr>
              <p:cNvSpPr txBox="1"/>
              <p:nvPr/>
            </p:nvSpPr>
            <p:spPr>
              <a:xfrm>
                <a:off x="5188324" y="5323329"/>
                <a:ext cx="2475293" cy="465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2718F0"/>
                    </a:solidFill>
                  </a:rPr>
                  <a:t>Test error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E0A6E8B-7A8D-44E9-BEBE-1CB3EF674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324" y="5323329"/>
                <a:ext cx="2475293" cy="465833"/>
              </a:xfrm>
              <a:prstGeom prst="rect">
                <a:avLst/>
              </a:prstGeom>
              <a:blipFill>
                <a:blip r:embed="rId7"/>
                <a:stretch>
                  <a:fillRect l="-3695" t="-9091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0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F83101-4411-4D93-9556-B4CF4747AD1E}"/>
              </a:ext>
            </a:extLst>
          </p:cNvPr>
          <p:cNvSpPr txBox="1"/>
          <p:nvPr/>
        </p:nvSpPr>
        <p:spPr>
          <a:xfrm>
            <a:off x="257827" y="1032580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integral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0D0F247-45A3-4A2A-B452-2FD36F0EDDFE}"/>
                  </a:ext>
                </a:extLst>
              </p:cNvPr>
              <p:cNvSpPr txBox="1"/>
              <p:nvPr/>
            </p:nvSpPr>
            <p:spPr>
              <a:xfrm>
                <a:off x="257827" y="3600840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𝑠h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800" dirty="0"/>
                  <a:t> then 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0D0F247-45A3-4A2A-B452-2FD36F0ED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27" y="3600840"/>
                <a:ext cx="8851768" cy="523220"/>
              </a:xfrm>
              <a:prstGeom prst="rect">
                <a:avLst/>
              </a:prstGeom>
              <a:blipFill>
                <a:blip r:embed="rId3"/>
                <a:stretch>
                  <a:fillRect l="-1240" t="-11628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AFDE05C-47A2-4816-906F-27A8E3EAE05B}"/>
                  </a:ext>
                </a:extLst>
              </p:cNvPr>
              <p:cNvSpPr txBox="1"/>
              <p:nvPr/>
            </p:nvSpPr>
            <p:spPr>
              <a:xfrm>
                <a:off x="3148320" y="4573773"/>
                <a:ext cx="30707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AFDE05C-47A2-4816-906F-27A8E3EAE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20" y="4573773"/>
                <a:ext cx="307078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E20F7D9-6978-4573-AC34-ECF07DFF347A}"/>
                  </a:ext>
                </a:extLst>
              </p:cNvPr>
              <p:cNvSpPr txBox="1"/>
              <p:nvPr/>
            </p:nvSpPr>
            <p:spPr>
              <a:xfrm>
                <a:off x="3041997" y="1950654"/>
                <a:ext cx="3060005" cy="800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E20F7D9-6978-4573-AC34-ECF07DFF3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997" y="1950654"/>
                <a:ext cx="3060005" cy="800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3C03F39F-FC3B-4224-821B-FEA1A3415DE8}"/>
              </a:ext>
            </a:extLst>
          </p:cNvPr>
          <p:cNvSpPr txBox="1"/>
          <p:nvPr/>
        </p:nvSpPr>
        <p:spPr>
          <a:xfrm>
            <a:off x="171797" y="5485151"/>
            <a:ext cx="90238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</a:rPr>
              <a:t>Automatic differentiation is not available, using numerical integration.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FEED0A-A631-473D-A8DF-B01E77308E98}"/>
              </a:ext>
            </a:extLst>
          </p:cNvPr>
          <p:cNvSpPr txBox="1"/>
          <p:nvPr/>
        </p:nvSpPr>
        <p:spPr>
          <a:xfrm>
            <a:off x="179168" y="1003083"/>
            <a:ext cx="10465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Let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BB9CE1A-B902-4885-87D0-005C43FA39AD}"/>
                  </a:ext>
                </a:extLst>
              </p:cNvPr>
              <p:cNvSpPr txBox="1"/>
              <p:nvPr/>
            </p:nvSpPr>
            <p:spPr>
              <a:xfrm>
                <a:off x="1722018" y="860869"/>
                <a:ext cx="3097643" cy="800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BB9CE1A-B902-4885-87D0-005C43FA3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018" y="860869"/>
                <a:ext cx="3097643" cy="800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BFD846E-2F65-4807-9B68-29390349F950}"/>
                  </a:ext>
                </a:extLst>
              </p:cNvPr>
              <p:cNvSpPr txBox="1"/>
              <p:nvPr/>
            </p:nvSpPr>
            <p:spPr>
              <a:xfrm>
                <a:off x="2747496" y="1800883"/>
                <a:ext cx="4696094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2718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2718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2718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2718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BFD846E-2F65-4807-9B68-29390349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496" y="1800883"/>
                <a:ext cx="4696094" cy="1038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2BD6C52-09E9-4B02-8DAF-4CB1407ACF07}"/>
                  </a:ext>
                </a:extLst>
              </p:cNvPr>
              <p:cNvSpPr txBox="1"/>
              <p:nvPr/>
            </p:nvSpPr>
            <p:spPr>
              <a:xfrm>
                <a:off x="614668" y="3175508"/>
                <a:ext cx="66821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is the numerical integration of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2BD6C52-09E9-4B02-8DAF-4CB1407AC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68" y="3175508"/>
                <a:ext cx="6682150" cy="461665"/>
              </a:xfrm>
              <a:prstGeom prst="rect">
                <a:avLst/>
              </a:prstGeom>
              <a:blipFill>
                <a:blip r:embed="rId5"/>
                <a:stretch>
                  <a:fillRect l="-146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 descr="图表&#10;&#10;中度可信度描述已自动生成">
            <a:extLst>
              <a:ext uri="{FF2B5EF4-FFF2-40B4-BE49-F238E27FC236}">
                <a16:creationId xmlns:a16="http://schemas.microsoft.com/office/drawing/2014/main" id="{2D4861DB-8720-4D6F-BB7A-DA177F68C3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496" y="3637173"/>
            <a:ext cx="4144330" cy="310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blipFill>
                <a:blip r:embed="rId3"/>
                <a:stretch>
                  <a:fillRect l="-1240" t="-11765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图表&#10;&#10;描述已自动生成">
            <a:extLst>
              <a:ext uri="{FF2B5EF4-FFF2-40B4-BE49-F238E27FC236}">
                <a16:creationId xmlns:a16="http://schemas.microsoft.com/office/drawing/2014/main" id="{86F28BAA-2226-42E4-BDCA-AF575C057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27" y="3787868"/>
            <a:ext cx="3872384" cy="29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8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blipFill>
                <a:blip r:embed="rId3"/>
                <a:stretch>
                  <a:fillRect l="-1240" t="-11765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图表&#10;&#10;描述已自动生成">
            <a:extLst>
              <a:ext uri="{FF2B5EF4-FFF2-40B4-BE49-F238E27FC236}">
                <a16:creationId xmlns:a16="http://schemas.microsoft.com/office/drawing/2014/main" id="{86F28BAA-2226-42E4-BDCA-AF575C057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6" y="3844090"/>
            <a:ext cx="3872384" cy="2946016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D0D0A7A8-9A0C-4CDB-BCAE-38828668B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59" y="3644876"/>
            <a:ext cx="4193641" cy="314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5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501446" y="1843950"/>
            <a:ext cx="8524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on ODEs/PDEs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DNN to physics-informed neural networks (PINNs)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45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84CD57-9812-40A5-A284-6A48063B358B}"/>
              </a:ext>
            </a:extLst>
          </p:cNvPr>
          <p:cNvSpPr txBox="1"/>
          <p:nvPr/>
        </p:nvSpPr>
        <p:spPr>
          <a:xfrm>
            <a:off x="426014" y="945697"/>
            <a:ext cx="1046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Consider the following Burgers equation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/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2718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2718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49E5D-4FDE-458E-B9EF-60FEFA42A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2" y="3167390"/>
                <a:ext cx="8851768" cy="523220"/>
              </a:xfrm>
              <a:prstGeom prst="rect">
                <a:avLst/>
              </a:prstGeom>
              <a:blipFill>
                <a:blip r:embed="rId3"/>
                <a:stretch>
                  <a:fillRect l="-1240" t="-11765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/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>
                  <a:solidFill>
                    <a:srgbClr val="2718F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54FDB0B-7DED-4EAB-8D26-78E25EF0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92" y="1720063"/>
                <a:ext cx="5199949" cy="369332"/>
              </a:xfrm>
              <a:prstGeom prst="rect">
                <a:avLst/>
              </a:prstGeom>
              <a:blipFill>
                <a:blip r:embed="rId4"/>
                <a:stretch>
                  <a:fillRect l="-2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/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solidFill>
                                <a:srgbClr val="2718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718F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00D757-18CF-4ADA-AFC7-3917A717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52" y="2425671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339111E0-66AA-4BF1-B4D7-A8584E44B2C6}"/>
              </a:ext>
            </a:extLst>
          </p:cNvPr>
          <p:cNvGrpSpPr/>
          <p:nvPr/>
        </p:nvGrpSpPr>
        <p:grpSpPr>
          <a:xfrm>
            <a:off x="3342968" y="3970664"/>
            <a:ext cx="3057832" cy="2740473"/>
            <a:chOff x="3342968" y="3970664"/>
            <a:chExt cx="3057832" cy="274047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035C7D7-9767-48D0-B326-CF7C40B91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8" b="2716"/>
            <a:stretch/>
          </p:blipFill>
          <p:spPr>
            <a:xfrm>
              <a:off x="3342968" y="3970664"/>
              <a:ext cx="3057832" cy="2740473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0D05DFB-EDCA-4184-8CC1-38DD712C3671}"/>
                </a:ext>
              </a:extLst>
            </p:cNvPr>
            <p:cNvSpPr/>
            <p:nvPr/>
          </p:nvSpPr>
          <p:spPr>
            <a:xfrm>
              <a:off x="5068887" y="4493884"/>
              <a:ext cx="1179871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794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Forward problems: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Burgers equation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0E7095-E6A5-4146-A60E-31CB120EA4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8" y="3676932"/>
            <a:ext cx="3780318" cy="28352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37C0E1F-561E-4CDB-9063-5A1FD76C5332}"/>
              </a:ext>
            </a:extLst>
          </p:cNvPr>
          <p:cNvSpPr txBox="1"/>
          <p:nvPr/>
        </p:nvSpPr>
        <p:spPr>
          <a:xfrm>
            <a:off x="7551174" y="6598292"/>
            <a:ext cx="1977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et al, SIREV, 2021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9FCD11-60FF-4BED-B7A2-EB5C71929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9" y="981720"/>
            <a:ext cx="4492020" cy="26952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0D4864-2D70-4684-B879-87085D5314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532" y="987762"/>
            <a:ext cx="4481950" cy="268917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7AEC645-7714-410B-9844-ECA5B0F6AE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27" y="3726191"/>
            <a:ext cx="3648960" cy="273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6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ODEs/PDEs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E99091-A9E9-4D21-8CF7-222B5B59365D}"/>
              </a:ext>
            </a:extLst>
          </p:cNvPr>
          <p:cNvSpPr txBox="1"/>
          <p:nvPr/>
        </p:nvSpPr>
        <p:spPr>
          <a:xfrm>
            <a:off x="540775" y="1406012"/>
            <a:ext cx="78854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differential equation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an equation which imposes relations between the various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Partial derivative"/>
              </a:rPr>
              <a:t>partial derivatives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of a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Multivariable calculus"/>
              </a:rPr>
              <a:t>multivariable function</a:t>
            </a:r>
            <a:r>
              <a:rPr lang="en-US" altLang="zh-CN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Ordinary differential equation"/>
              </a:rPr>
              <a:t>Ordinary differential equations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form a subclass of partial differential equations, corresponding to functions of a single variable.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CF42A0-C7EC-42A9-8441-5B97914A02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807" y="4717186"/>
            <a:ext cx="2371406" cy="7348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D2C1A8-B621-4BD1-A4A7-95A33CDB49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430" y="3688871"/>
            <a:ext cx="1686160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Linear and nonlinear equations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FE055B-1DBF-4762-9669-B249C6A881C9}"/>
              </a:ext>
            </a:extLst>
          </p:cNvPr>
          <p:cNvSpPr txBox="1"/>
          <p:nvPr/>
        </p:nvSpPr>
        <p:spPr>
          <a:xfrm>
            <a:off x="491613" y="1297858"/>
            <a:ext cx="7934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differential equation without nonlinear terms of the unknown function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its derivatives is known as a linear differential equation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A71F1D-67E9-47E5-868E-34ED1A69272E}"/>
              </a:ext>
            </a:extLst>
          </p:cNvPr>
          <p:cNvSpPr txBox="1"/>
          <p:nvPr/>
        </p:nvSpPr>
        <p:spPr>
          <a:xfrm>
            <a:off x="914400" y="2172929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cannot have higher index terms such as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derivative multiples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FDE987-457F-48A7-A665-B316722534B2}"/>
                  </a:ext>
                </a:extLst>
              </p:cNvPr>
              <p:cNvSpPr txBox="1"/>
              <p:nvPr/>
            </p:nvSpPr>
            <p:spPr>
              <a:xfrm>
                <a:off x="1071716" y="2627674"/>
                <a:ext cx="7275871" cy="769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FDE987-457F-48A7-A665-B31672253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16" y="2627674"/>
                <a:ext cx="7275871" cy="769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C7519535-012B-437D-A405-7BF09510BBEF}"/>
              </a:ext>
            </a:extLst>
          </p:cNvPr>
          <p:cNvSpPr txBox="1"/>
          <p:nvPr/>
        </p:nvSpPr>
        <p:spPr>
          <a:xfrm>
            <a:off x="914400" y="3507963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cannot contain non-linear terms such as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7248B5D-D080-4E16-AAAC-060EE6BBCC14}"/>
                  </a:ext>
                </a:extLst>
              </p:cNvPr>
              <p:cNvSpPr txBox="1"/>
              <p:nvPr/>
            </p:nvSpPr>
            <p:spPr>
              <a:xfrm>
                <a:off x="1071715" y="3966388"/>
                <a:ext cx="7275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7248B5D-D080-4E16-AAAC-060EE6BBC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15" y="3966388"/>
                <a:ext cx="727587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A41071DD-D6B3-4968-B8F1-1BD3232B9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54" y="4539733"/>
            <a:ext cx="5278291" cy="73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ODE problems: Lorenz system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653B43-8623-4F42-8CEB-D34EF1937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92" y="1346607"/>
            <a:ext cx="2148292" cy="208239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3595F49-896E-49C6-B237-64DD4076D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5" y="4337053"/>
            <a:ext cx="2348680" cy="234868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56336A9-38FF-4107-A1FE-CA56179CD08F}"/>
              </a:ext>
            </a:extLst>
          </p:cNvPr>
          <p:cNvSpPr/>
          <p:nvPr/>
        </p:nvSpPr>
        <p:spPr>
          <a:xfrm>
            <a:off x="4021393" y="505402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sample solution in the Lorenz attractor when </a:t>
            </a:r>
            <a:r>
              <a:rPr lang="en-US" altLang="zh-CN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altLang="zh-CN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= 28, </a:t>
            </a:r>
            <a:r>
              <a:rPr lang="en-US" altLang="zh-CN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= 10, and </a:t>
            </a:r>
            <a:r>
              <a:rPr lang="en-US" altLang="zh-CN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= 8/3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1C0D02-9EBE-4B8A-A12E-14A4DD842B3D}"/>
              </a:ext>
            </a:extLst>
          </p:cNvPr>
          <p:cNvSpPr txBox="1"/>
          <p:nvPr/>
        </p:nvSpPr>
        <p:spPr>
          <a:xfrm>
            <a:off x="6744929" y="6581001"/>
            <a:ext cx="3696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wiki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E72F99A-7A25-41F3-AB99-D5C4AA53F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742" y="869411"/>
            <a:ext cx="4831823" cy="31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ODE problems: Dynamic systems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2F80F2C-E620-429F-AFF3-1E3BF5241D12}"/>
              </a:ext>
            </a:extLst>
          </p:cNvPr>
          <p:cNvSpPr/>
          <p:nvPr/>
        </p:nvSpPr>
        <p:spPr>
          <a:xfrm>
            <a:off x="2320742" y="3244334"/>
            <a:ext cx="4502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https://www.lanevol.org/resources/gray-scott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7DCE71-62C7-4711-B036-DCD58CDA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022" y="2042786"/>
            <a:ext cx="2750779" cy="75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0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Navier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-Stokes equations: Fluid dynamics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D0D7B3-BE1F-4AD7-B488-D81F4B8A9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67" y="2764015"/>
            <a:ext cx="5249066" cy="13269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9268E1-076F-436F-9E2F-7D791E768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499" y="1972560"/>
            <a:ext cx="1629002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7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Navier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-Stokes equations: Flow past cylinder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960E71-505B-4957-A7B2-4F998A286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4" y="1730477"/>
            <a:ext cx="5170129" cy="38775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6992A7-05B3-44C3-BA91-5768982BF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7" y="1280863"/>
            <a:ext cx="2395691" cy="42962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BB1EF0-5B50-4E4C-B594-5C01F8C21526}"/>
              </a:ext>
            </a:extLst>
          </p:cNvPr>
          <p:cNvSpPr txBox="1"/>
          <p:nvPr/>
        </p:nvSpPr>
        <p:spPr>
          <a:xfrm>
            <a:off x="5604388" y="5608074"/>
            <a:ext cx="3696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wiki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47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14233</TotalTime>
  <Words>926</Words>
  <Application>Microsoft Office PowerPoint</Application>
  <PresentationFormat>全屏显示(4:3)</PresentationFormat>
  <Paragraphs>192</Paragraphs>
  <Slides>32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Microsoft YaHei UI</vt:lpstr>
      <vt:lpstr>等线</vt:lpstr>
      <vt:lpstr>等线 Light</vt:lpstr>
      <vt:lpstr>华文楷体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1299</cp:revision>
  <dcterms:created xsi:type="dcterms:W3CDTF">2017-09-04T15:34:47Z</dcterms:created>
  <dcterms:modified xsi:type="dcterms:W3CDTF">2024-03-22T04:06:24Z</dcterms:modified>
</cp:coreProperties>
</file>